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notesMasterIdLst>
    <p:notesMasterId r:id="rId15"/>
  </p:notesMasterIdLst>
  <p:sldIdLst>
    <p:sldId id="335" r:id="rId4"/>
    <p:sldId id="336" r:id="rId5"/>
    <p:sldId id="338" r:id="rId6"/>
    <p:sldId id="337" r:id="rId7"/>
    <p:sldId id="308" r:id="rId8"/>
    <p:sldId id="275" r:id="rId9"/>
    <p:sldId id="342" r:id="rId10"/>
    <p:sldId id="331" r:id="rId11"/>
    <p:sldId id="332" r:id="rId12"/>
    <p:sldId id="333" r:id="rId13"/>
    <p:sldId id="33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6E6E6"/>
    <a:srgbClr val="B59BFF"/>
    <a:srgbClr val="7747FF"/>
    <a:srgbClr val="5D5872"/>
    <a:srgbClr val="19104D"/>
    <a:srgbClr val="FC7E8B"/>
    <a:srgbClr val="FD4CDF"/>
    <a:srgbClr val="E443FE"/>
    <a:srgbClr val="BB1E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63" d="100"/>
          <a:sy n="63" d="100"/>
        </p:scale>
        <p:origin x="65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DE80E5-3CD9-41A7-8732-2011D6167B08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0131F3-AA4B-4513-9BBD-AC37445170B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ape&#10;&#10;Description automatically generated with medium confidenc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957" y="2102232"/>
            <a:ext cx="3493008" cy="72342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32560" y="3536573"/>
            <a:ext cx="9326880" cy="12968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Business Case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1704242" y="4833440"/>
            <a:ext cx="8783516" cy="705620"/>
          </a:xfrm>
          <a:prstGeom prst="rect">
            <a:avLst/>
          </a:prstGeom>
        </p:spPr>
        <p:txBody>
          <a:bodyPr lIns="0" anchor="ctr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rgbClr val="A4A0B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August 202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998041" y="3536573"/>
            <a:ext cx="219591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828" y="2631430"/>
            <a:ext cx="4288316" cy="10840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975" y="3820932"/>
            <a:ext cx="1612051" cy="630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432560" y="3693074"/>
            <a:ext cx="9326880" cy="56614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+mj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5"/>
          </p:nvPr>
        </p:nvSpPr>
        <p:spPr>
          <a:xfrm>
            <a:off x="1704242" y="4259224"/>
            <a:ext cx="8783516" cy="70562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bg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998041" y="3635963"/>
            <a:ext cx="21959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A picture containing text, clipart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957" y="2105778"/>
            <a:ext cx="3493008" cy="7198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53" y="1541480"/>
            <a:ext cx="750108" cy="783862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11757178" y="6566917"/>
            <a:ext cx="0" cy="205478"/>
          </a:xfrm>
          <a:prstGeom prst="line">
            <a:avLst/>
          </a:prstGeom>
          <a:ln w="9525">
            <a:solidFill>
              <a:schemeClr val="bg2">
                <a:lumMod val="75000"/>
                <a:lumOff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757177" y="6483096"/>
            <a:ext cx="551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>
                    <a:lumMod val="25000"/>
                    <a:lumOff val="75000"/>
                  </a:schemeClr>
                </a:solidFill>
                <a:latin typeface="Inter Light" panose="020B0502030000000004" pitchFamily="34" charset="0"/>
                <a:ea typeface="Inter Light" panose="020B0502030000000004" pitchFamily="34" charset="0"/>
                <a:cs typeface="Inter Light" panose="020B0502030000000004" pitchFamily="34" charset="0"/>
              </a:defRPr>
            </a:lvl1pPr>
          </a:lstStyle>
          <a:p>
            <a:fld id="{F413A411-0793-46F6-A812-86738BEFEB0F}" type="slidenum">
              <a:rPr lang="en-US" smtClean="0"/>
            </a:fld>
            <a:endParaRPr lang="en-US" dirty="0"/>
          </a:p>
        </p:txBody>
      </p:sp>
      <p:pic>
        <p:nvPicPr>
          <p:cNvPr id="12" name="Picture 11" descr="A picture containing text, clipart&#10;&#10;Description automatically generate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048" y="6565392"/>
            <a:ext cx="1014984" cy="2091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67360" y="4053555"/>
            <a:ext cx="681853" cy="63062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267360" y="2221992"/>
            <a:ext cx="6702552" cy="1746504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Inter Light" panose="020B0502030000000004" pitchFamily="34" charset="0"/>
                <a:ea typeface="Inter Light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267360" y="4187952"/>
            <a:ext cx="6702552" cy="36576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800" spc="30" baseline="0">
                <a:solidFill>
                  <a:schemeClr val="tx1"/>
                </a:solidFill>
                <a:latin typeface="Inter Light" panose="020B0502030000000004" pitchFamily="34" charset="0"/>
                <a:ea typeface="Inter Light" panose="020B0502030000000004" pitchFamily="34" charset="0"/>
                <a:cs typeface="Inter Light" panose="020B05020300000000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267359" y="1599096"/>
            <a:ext cx="11614759" cy="457786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119380" indent="-119380">
              <a:buFont typeface="Arial" panose="02080604020202020204" pitchFamily="34" charset="0"/>
              <a:buChar char="•"/>
              <a:defRPr sz="1400"/>
            </a:lvl1pPr>
            <a:lvl2pPr marL="576580" indent="-119380">
              <a:buFont typeface="Arial" panose="02080604020202020204" pitchFamily="34" charset="0"/>
              <a:buChar char="•"/>
              <a:defRPr sz="1400"/>
            </a:lvl2pPr>
            <a:lvl3pPr marL="1033780" indent="-119380">
              <a:buFont typeface="Arial" panose="02080604020202020204" pitchFamily="34" charset="0"/>
              <a:buChar char="•"/>
              <a:defRPr sz="1400"/>
            </a:lvl3pPr>
            <a:lvl4pPr marL="1490980" indent="-119380">
              <a:buFont typeface="Arial" panose="02080604020202020204" pitchFamily="34" charset="0"/>
              <a:buChar char="•"/>
              <a:defRPr sz="1400"/>
            </a:lvl4pPr>
            <a:lvl5pPr marL="1948180" indent="-119380">
              <a:buFont typeface="Arial" panose="0208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34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267360" y="249286"/>
            <a:ext cx="5661000" cy="274301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1200" spc="30" baseline="0">
                <a:solidFill>
                  <a:srgbClr val="B59BFF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67359" y="1364961"/>
            <a:ext cx="681853" cy="6306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3"/>
          </p:nvPr>
        </p:nvSpPr>
        <p:spPr>
          <a:xfrm>
            <a:off x="267360" y="512064"/>
            <a:ext cx="11614760" cy="72121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Inter Light" panose="020B0502030000000004" pitchFamily="34" charset="0"/>
                <a:ea typeface="Inter Light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1757178" y="6566917"/>
            <a:ext cx="0" cy="205478"/>
          </a:xfrm>
          <a:prstGeom prst="line">
            <a:avLst/>
          </a:prstGeom>
          <a:ln w="9525">
            <a:solidFill>
              <a:schemeClr val="bg2">
                <a:lumMod val="75000"/>
                <a:lumOff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757177" y="6483096"/>
            <a:ext cx="551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>
                    <a:lumMod val="25000"/>
                    <a:lumOff val="75000"/>
                  </a:schemeClr>
                </a:solidFill>
                <a:latin typeface="Inter Light" panose="020B0502030000000004" pitchFamily="34" charset="0"/>
                <a:ea typeface="Inter Light" panose="020B0502030000000004" pitchFamily="34" charset="0"/>
                <a:cs typeface="Inter Light" panose="020B0502030000000004" pitchFamily="34" charset="0"/>
              </a:defRPr>
            </a:lvl1pPr>
          </a:lstStyle>
          <a:p>
            <a:fld id="{F413A411-0793-46F6-A812-86738BEFEB0F}" type="slidenum">
              <a:rPr lang="en-US" smtClean="0"/>
            </a:fld>
            <a:endParaRPr lang="en-US" dirty="0"/>
          </a:p>
        </p:txBody>
      </p:sp>
      <p:pic>
        <p:nvPicPr>
          <p:cNvPr id="8" name="Picture 7" descr="A picture containing text, clipart&#10;&#10;Description automatically generate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048" y="6565392"/>
            <a:ext cx="1014984" cy="2091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974" y="3820932"/>
            <a:ext cx="1612051" cy="63063"/>
          </a:xfrm>
          <a:prstGeom prst="rect">
            <a:avLst/>
          </a:prstGeom>
        </p:spPr>
      </p:pic>
      <p:pic>
        <p:nvPicPr>
          <p:cNvPr id="5" name="Picture 4" descr="A picture containing text, clipart&#10;&#10;Description automatically generate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639" y="2650808"/>
            <a:ext cx="4174506" cy="1087733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>
            <a:off x="11757178" y="6566917"/>
            <a:ext cx="0" cy="205478"/>
          </a:xfrm>
          <a:prstGeom prst="line">
            <a:avLst/>
          </a:prstGeom>
          <a:ln w="9525">
            <a:solidFill>
              <a:schemeClr val="bg2">
                <a:lumMod val="75000"/>
                <a:lumOff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757177" y="6487093"/>
            <a:ext cx="551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>
                    <a:lumMod val="25000"/>
                    <a:lumOff val="75000"/>
                  </a:schemeClr>
                </a:solidFill>
                <a:latin typeface="Inter Light" panose="020B0502030000000004" pitchFamily="34" charset="0"/>
                <a:ea typeface="Inter Light" panose="020B0502030000000004" pitchFamily="34" charset="0"/>
                <a:cs typeface="Inter Light" panose="020B0502030000000004" pitchFamily="34" charset="0"/>
              </a:defRPr>
            </a:lvl1pPr>
          </a:lstStyle>
          <a:p>
            <a:fld id="{F413A411-0793-46F6-A812-86738BEFEB0F}" type="slidenum">
              <a:rPr lang="en-US" smtClean="0"/>
            </a:fld>
            <a:endParaRPr lang="en-US" dirty="0"/>
          </a:p>
        </p:txBody>
      </p:sp>
      <p:pic>
        <p:nvPicPr>
          <p:cNvPr id="8" name="Picture 7" descr="A picture containing text, clipart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048" y="6565392"/>
            <a:ext cx="1014984" cy="2091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67360" y="4053555"/>
            <a:ext cx="681853" cy="63062"/>
          </a:xfrm>
          <a:prstGeom prst="rect">
            <a:avLst/>
          </a:prstGeom>
        </p:spPr>
      </p:pic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267360" y="2221992"/>
            <a:ext cx="6702552" cy="1746504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Inter Light" panose="020B0502030000000004" pitchFamily="34" charset="0"/>
                <a:ea typeface="Inter Light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267360" y="4187952"/>
            <a:ext cx="6702552" cy="36576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800" spc="30" baseline="0">
                <a:solidFill>
                  <a:schemeClr val="tx1"/>
                </a:solidFill>
                <a:latin typeface="+mj-lt"/>
                <a:ea typeface="Inter Medium" panose="02000603000000020004" pitchFamily="50" charset="0"/>
                <a:cs typeface="Inter Medium" panose="02000603000000020004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0" y="0"/>
            <a:ext cx="12192000" cy="49689"/>
          </a:xfrm>
          <a:prstGeom prst="rect">
            <a:avLst/>
          </a:prstGeom>
          <a:gradFill>
            <a:gsLst>
              <a:gs pos="60091">
                <a:srgbClr val="FD4CDF"/>
              </a:gs>
              <a:gs pos="21900">
                <a:srgbClr val="E443FE"/>
              </a:gs>
              <a:gs pos="0">
                <a:srgbClr val="BB1EEC"/>
              </a:gs>
              <a:gs pos="100000">
                <a:srgbClr val="FC7E8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 descr="Icon&#10;&#10;Description automatically generate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60" y="1692353"/>
            <a:ext cx="656024" cy="548765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11757178" y="6566917"/>
            <a:ext cx="0" cy="205478"/>
          </a:xfrm>
          <a:prstGeom prst="line">
            <a:avLst/>
          </a:prstGeom>
          <a:ln w="9525">
            <a:solidFill>
              <a:srgbClr val="E6E6E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Shape&#10;&#10;Description automatically generated with medium confidence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531" y="6569243"/>
            <a:ext cx="1017802" cy="210793"/>
          </a:xfrm>
          <a:prstGeom prst="rect">
            <a:avLst/>
          </a:prstGeom>
        </p:spPr>
      </p:pic>
      <p:sp>
        <p:nvSpPr>
          <p:cNvPr id="13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757177" y="6483096"/>
            <a:ext cx="551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F413A411-0793-46F6-A812-86738BEFEB0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267359" y="1599096"/>
            <a:ext cx="11668432" cy="457786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120650" indent="-120650">
              <a:buFont typeface="Arial" panose="02080604020202020204" pitchFamily="34" charset="0"/>
              <a:buChar char="•"/>
              <a:defRPr sz="1400"/>
            </a:lvl1pPr>
            <a:lvl2pPr marL="577850" indent="-120650">
              <a:buFont typeface="Arial" panose="02080604020202020204" pitchFamily="34" charset="0"/>
              <a:buChar char="•"/>
              <a:defRPr sz="1400"/>
            </a:lvl2pPr>
            <a:lvl3pPr marL="1035050" indent="-120650">
              <a:buFont typeface="Arial" panose="02080604020202020204" pitchFamily="34" charset="0"/>
              <a:buChar char="•"/>
              <a:defRPr sz="1400"/>
            </a:lvl3pPr>
            <a:lvl4pPr marL="1492250" indent="-120650">
              <a:buFont typeface="Arial" panose="02080604020202020204" pitchFamily="34" charset="0"/>
              <a:buChar char="•"/>
              <a:defRPr sz="1400"/>
            </a:lvl4pPr>
            <a:lvl5pPr marL="1949450" indent="-120650">
              <a:buFont typeface="Arial" panose="0208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34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267360" y="249286"/>
            <a:ext cx="5661000" cy="274301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1200" spc="30" baseline="0">
                <a:solidFill>
                  <a:srgbClr val="7747FF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67359" y="1364961"/>
            <a:ext cx="681853" cy="6306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3"/>
          </p:nvPr>
        </p:nvSpPr>
        <p:spPr>
          <a:xfrm>
            <a:off x="267359" y="512064"/>
            <a:ext cx="11668433" cy="72121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Inter Light" panose="020B0502030000000004" pitchFamily="34" charset="0"/>
                <a:ea typeface="Inter Light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1757178" y="6566917"/>
            <a:ext cx="0" cy="205478"/>
          </a:xfrm>
          <a:prstGeom prst="line">
            <a:avLst/>
          </a:prstGeom>
          <a:ln w="9525">
            <a:solidFill>
              <a:srgbClr val="E6E6E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Shape&#10;&#10;Description automatically generated with medium confidence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531" y="6569243"/>
            <a:ext cx="1017802" cy="210793"/>
          </a:xfrm>
          <a:prstGeom prst="rect">
            <a:avLst/>
          </a:prstGeom>
        </p:spPr>
      </p:pic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757177" y="6483096"/>
            <a:ext cx="551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F413A411-0793-46F6-A812-86738BEFEB0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267360" y="249286"/>
            <a:ext cx="5661000" cy="274301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1200" spc="30" baseline="0">
                <a:solidFill>
                  <a:srgbClr val="7747FF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67359" y="1364961"/>
            <a:ext cx="681853" cy="6306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3"/>
          </p:nvPr>
        </p:nvSpPr>
        <p:spPr>
          <a:xfrm>
            <a:off x="267359" y="511037"/>
            <a:ext cx="11668433" cy="7315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Inter Light" panose="020B0502030000000004" pitchFamily="34" charset="0"/>
                <a:ea typeface="Inter Light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1757178" y="6566917"/>
            <a:ext cx="0" cy="205478"/>
          </a:xfrm>
          <a:prstGeom prst="line">
            <a:avLst/>
          </a:prstGeom>
          <a:ln w="9525">
            <a:solidFill>
              <a:srgbClr val="E6E6E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Shape&#10;&#10;Description automatically generated with medium confidence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531" y="6569243"/>
            <a:ext cx="1017802" cy="210793"/>
          </a:xfrm>
          <a:prstGeom prst="rect">
            <a:avLst/>
          </a:prstGeom>
        </p:spPr>
      </p:pic>
      <p:sp>
        <p:nvSpPr>
          <p:cNvPr id="9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757177" y="6483096"/>
            <a:ext cx="551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F413A411-0793-46F6-A812-86738BEFEB0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half" idx="14"/>
          </p:nvPr>
        </p:nvSpPr>
        <p:spPr>
          <a:xfrm>
            <a:off x="267360" y="1591056"/>
            <a:ext cx="5661000" cy="444485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0" name="Text Placeholder 2"/>
          <p:cNvSpPr>
            <a:spLocks noGrp="1"/>
          </p:cNvSpPr>
          <p:nvPr>
            <p:ph idx="18"/>
          </p:nvPr>
        </p:nvSpPr>
        <p:spPr>
          <a:xfrm>
            <a:off x="6263640" y="249287"/>
            <a:ext cx="5661000" cy="575527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267360" y="249286"/>
            <a:ext cx="5661000" cy="274301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1200" spc="30" baseline="0">
                <a:solidFill>
                  <a:srgbClr val="7747FF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67359" y="1364961"/>
            <a:ext cx="681853" cy="63062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3"/>
          </p:nvPr>
        </p:nvSpPr>
        <p:spPr>
          <a:xfrm>
            <a:off x="267360" y="512064"/>
            <a:ext cx="5661000" cy="72121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Inter Light" panose="020B0502030000000004" pitchFamily="34" charset="0"/>
                <a:ea typeface="Inter Light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1757178" y="6566917"/>
            <a:ext cx="0" cy="205478"/>
          </a:xfrm>
          <a:prstGeom prst="line">
            <a:avLst/>
          </a:prstGeom>
          <a:ln w="9525">
            <a:solidFill>
              <a:srgbClr val="E6E6E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Shape&#10;&#10;Description automatically generated with medium confidence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531" y="6569243"/>
            <a:ext cx="1017802" cy="210793"/>
          </a:xfrm>
          <a:prstGeom prst="rect">
            <a:avLst/>
          </a:prstGeom>
        </p:spPr>
      </p:pic>
      <p:sp>
        <p:nvSpPr>
          <p:cNvPr id="13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757177" y="6483096"/>
            <a:ext cx="551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F413A411-0793-46F6-A812-86738BEFEB0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wo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>
            <a:spLocks noGrp="1"/>
          </p:cNvSpPr>
          <p:nvPr>
            <p:ph type="subTitle" idx="13"/>
          </p:nvPr>
        </p:nvSpPr>
        <p:spPr>
          <a:xfrm>
            <a:off x="267360" y="512064"/>
            <a:ext cx="11614760" cy="72121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Inter Light" panose="020B0502030000000004" pitchFamily="34" charset="0"/>
                <a:ea typeface="Inter Light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67360" y="1364961"/>
            <a:ext cx="681853" cy="63062"/>
          </a:xfrm>
          <a:prstGeom prst="rect">
            <a:avLst/>
          </a:prstGeom>
        </p:spPr>
      </p:pic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267360" y="1594678"/>
            <a:ext cx="5618480" cy="458228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idx="17"/>
          </p:nvPr>
        </p:nvSpPr>
        <p:spPr>
          <a:xfrm>
            <a:off x="6263640" y="1594678"/>
            <a:ext cx="5618480" cy="458228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4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267360" y="249286"/>
            <a:ext cx="5661000" cy="274301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1200" spc="30" baseline="0">
                <a:solidFill>
                  <a:srgbClr val="7747FF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1757178" y="6566917"/>
            <a:ext cx="0" cy="205478"/>
          </a:xfrm>
          <a:prstGeom prst="line">
            <a:avLst/>
          </a:prstGeom>
          <a:ln w="9525">
            <a:solidFill>
              <a:srgbClr val="E6E6E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hape&#10;&#10;Description automatically generated with medium confidence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531" y="6569243"/>
            <a:ext cx="1017802" cy="210793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757177" y="6483096"/>
            <a:ext cx="551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F413A411-0793-46F6-A812-86738BEFEB0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wo Columns +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267360" y="1983410"/>
            <a:ext cx="5618480" cy="419355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idx="17"/>
          </p:nvPr>
        </p:nvSpPr>
        <p:spPr>
          <a:xfrm>
            <a:off x="6263640" y="1983409"/>
            <a:ext cx="5618480" cy="419355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8" hasCustomPrompt="1"/>
          </p:nvPr>
        </p:nvSpPr>
        <p:spPr>
          <a:xfrm>
            <a:off x="267360" y="1582193"/>
            <a:ext cx="5618480" cy="274301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1400" spc="30" baseline="0">
                <a:solidFill>
                  <a:srgbClr val="7747FF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6263640" y="1582192"/>
            <a:ext cx="5618480" cy="274301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1400" spc="30" baseline="0">
                <a:solidFill>
                  <a:srgbClr val="7747FF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31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267360" y="249286"/>
            <a:ext cx="5661000" cy="274301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1200" spc="30" baseline="0">
                <a:solidFill>
                  <a:srgbClr val="7747FF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67360" y="1364961"/>
            <a:ext cx="681853" cy="63062"/>
          </a:xfrm>
          <a:prstGeom prst="rect">
            <a:avLst/>
          </a:prstGeom>
        </p:spPr>
      </p:pic>
      <p:sp>
        <p:nvSpPr>
          <p:cNvPr id="17" name="Subtitle 2"/>
          <p:cNvSpPr>
            <a:spLocks noGrp="1"/>
          </p:cNvSpPr>
          <p:nvPr>
            <p:ph type="subTitle" idx="13"/>
          </p:nvPr>
        </p:nvSpPr>
        <p:spPr>
          <a:xfrm>
            <a:off x="267360" y="512064"/>
            <a:ext cx="11614760" cy="72121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Inter Light" panose="020B0502030000000004" pitchFamily="34" charset="0"/>
                <a:ea typeface="Inter Light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1757178" y="6566917"/>
            <a:ext cx="0" cy="205478"/>
          </a:xfrm>
          <a:prstGeom prst="line">
            <a:avLst/>
          </a:prstGeom>
          <a:ln w="9525">
            <a:solidFill>
              <a:srgbClr val="E6E6E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Shape&#10;&#10;Description automatically generated with medium confidence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531" y="6569243"/>
            <a:ext cx="1017802" cy="210793"/>
          </a:xfrm>
          <a:prstGeom prst="rect">
            <a:avLst/>
          </a:prstGeom>
        </p:spPr>
      </p:pic>
      <p:sp>
        <p:nvSpPr>
          <p:cNvPr id="15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757177" y="6483096"/>
            <a:ext cx="551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F413A411-0793-46F6-A812-86738BEFEB0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267360" y="1983410"/>
            <a:ext cx="3694853" cy="41935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idx="17"/>
          </p:nvPr>
        </p:nvSpPr>
        <p:spPr>
          <a:xfrm>
            <a:off x="4227313" y="1983410"/>
            <a:ext cx="3694853" cy="419355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idx="20"/>
          </p:nvPr>
        </p:nvSpPr>
        <p:spPr>
          <a:xfrm>
            <a:off x="8187267" y="1983409"/>
            <a:ext cx="3694853" cy="419355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22" hasCustomPrompt="1"/>
          </p:nvPr>
        </p:nvSpPr>
        <p:spPr>
          <a:xfrm>
            <a:off x="267360" y="249286"/>
            <a:ext cx="5661000" cy="274301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1200" spc="30" baseline="0">
                <a:solidFill>
                  <a:srgbClr val="7747FF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23" hasCustomPrompt="1"/>
          </p:nvPr>
        </p:nvSpPr>
        <p:spPr>
          <a:xfrm>
            <a:off x="267360" y="1582193"/>
            <a:ext cx="3694853" cy="274301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1400" spc="30" baseline="0">
                <a:solidFill>
                  <a:srgbClr val="7747FF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67360" y="1364961"/>
            <a:ext cx="681853" cy="63062"/>
          </a:xfrm>
          <a:prstGeom prst="rect">
            <a:avLst/>
          </a:prstGeom>
        </p:spPr>
      </p:pic>
      <p:sp>
        <p:nvSpPr>
          <p:cNvPr id="24" name="Text Placeholder 3"/>
          <p:cNvSpPr>
            <a:spLocks noGrp="1"/>
          </p:cNvSpPr>
          <p:nvPr>
            <p:ph type="body" sz="half" idx="24" hasCustomPrompt="1"/>
          </p:nvPr>
        </p:nvSpPr>
        <p:spPr>
          <a:xfrm>
            <a:off x="4227312" y="1585591"/>
            <a:ext cx="3694853" cy="274301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1400" spc="30" baseline="0">
                <a:solidFill>
                  <a:srgbClr val="7747FF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half" idx="25" hasCustomPrompt="1"/>
          </p:nvPr>
        </p:nvSpPr>
        <p:spPr>
          <a:xfrm>
            <a:off x="8187267" y="1585591"/>
            <a:ext cx="3694853" cy="274301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1400" spc="30" baseline="0">
                <a:solidFill>
                  <a:srgbClr val="7747FF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3"/>
          </p:nvPr>
        </p:nvSpPr>
        <p:spPr>
          <a:xfrm>
            <a:off x="267360" y="512064"/>
            <a:ext cx="11614760" cy="72121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Inter Light" panose="020B0502030000000004" pitchFamily="34" charset="0"/>
                <a:ea typeface="Inter Light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757178" y="6566917"/>
            <a:ext cx="0" cy="205478"/>
          </a:xfrm>
          <a:prstGeom prst="line">
            <a:avLst/>
          </a:prstGeom>
          <a:ln w="9525">
            <a:solidFill>
              <a:srgbClr val="E6E6E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Shape&#10;&#10;Description automatically generated with medium confidence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531" y="6569243"/>
            <a:ext cx="1017802" cy="210793"/>
          </a:xfrm>
          <a:prstGeom prst="rect">
            <a:avLst/>
          </a:prstGeom>
        </p:spPr>
      </p:pic>
      <p:sp>
        <p:nvSpPr>
          <p:cNvPr id="15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757177" y="6483096"/>
            <a:ext cx="551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F413A411-0793-46F6-A812-86738BEFEB0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Two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>
            <a:spLocks noGrp="1"/>
          </p:cNvSpPr>
          <p:nvPr>
            <p:ph type="subTitle" idx="13"/>
          </p:nvPr>
        </p:nvSpPr>
        <p:spPr>
          <a:xfrm>
            <a:off x="267360" y="512064"/>
            <a:ext cx="11614760" cy="72121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Inter Light" panose="020B0502030000000004" pitchFamily="34" charset="0"/>
                <a:ea typeface="Inter Light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67360" y="1364961"/>
            <a:ext cx="681853" cy="63062"/>
          </a:xfrm>
          <a:prstGeom prst="rect">
            <a:avLst/>
          </a:prstGeom>
        </p:spPr>
      </p:pic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267360" y="1594678"/>
            <a:ext cx="5618480" cy="458228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idx="17"/>
          </p:nvPr>
        </p:nvSpPr>
        <p:spPr>
          <a:xfrm>
            <a:off x="6263640" y="1594678"/>
            <a:ext cx="5618480" cy="458228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4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267360" y="249286"/>
            <a:ext cx="5661000" cy="274301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1200" spc="30" baseline="0">
                <a:solidFill>
                  <a:srgbClr val="7747FF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1757178" y="6566917"/>
            <a:ext cx="0" cy="205478"/>
          </a:xfrm>
          <a:prstGeom prst="line">
            <a:avLst/>
          </a:prstGeom>
          <a:ln w="9525">
            <a:solidFill>
              <a:srgbClr val="E6E6E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hape&#10;&#10;Description automatically generated with medium confidence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531" y="6569243"/>
            <a:ext cx="1017802" cy="210793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757177" y="6483096"/>
            <a:ext cx="551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F413A411-0793-46F6-A812-86738BEFEB0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1480" y="365125"/>
            <a:ext cx="11358880" cy="1325563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1480" y="1825625"/>
            <a:ext cx="11358880" cy="4351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0" name="Date Placeholder 3"/>
          <p:cNvSpPr txBox="1"/>
          <p:nvPr userDrawn="1"/>
        </p:nvSpPr>
        <p:spPr>
          <a:xfrm>
            <a:off x="4256100" y="6482086"/>
            <a:ext cx="3679800" cy="356752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rgbClr val="5D5872"/>
                </a:solidFill>
                <a:latin typeface="Inter Light" panose="020B0502030000000004" pitchFamily="34" charset="0"/>
                <a:ea typeface="Inter Light" panose="020B0502030000000004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E6E6E6"/>
                </a:solidFill>
              </a:rPr>
              <a:t>CONFIDENTIAL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12192000" cy="49689"/>
          </a:xfrm>
          <a:prstGeom prst="rect">
            <a:avLst/>
          </a:prstGeom>
          <a:gradFill>
            <a:gsLst>
              <a:gs pos="60091">
                <a:srgbClr val="FD4CDF"/>
              </a:gs>
              <a:gs pos="21900">
                <a:srgbClr val="E443FE"/>
              </a:gs>
              <a:gs pos="0">
                <a:srgbClr val="BB1EEC"/>
              </a:gs>
              <a:gs pos="100000">
                <a:srgbClr val="FC7E8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1800" kern="1200">
          <a:solidFill>
            <a:schemeClr val="tx1"/>
          </a:solidFill>
          <a:latin typeface="Inter Light" panose="020B0502030000000004" pitchFamily="34" charset="0"/>
          <a:ea typeface="Inter Light" panose="020B0502030000000004" pitchFamily="34" charset="0"/>
          <a:cs typeface="+mj-cs"/>
        </a:defRPr>
      </a:lvl1pPr>
    </p:titleStyle>
    <p:bodyStyle>
      <a:lvl1pPr marL="168275" indent="-168275" algn="l" defTabSz="914400" rtl="0" eaLnBrk="1" latinLnBrk="0" hangingPunct="1">
        <a:lnSpc>
          <a:spcPct val="130000"/>
        </a:lnSpc>
        <a:spcBef>
          <a:spcPts val="1000"/>
        </a:spcBef>
        <a:buFont typeface="Adobe Devanagari" panose="02040503050201020203" pitchFamily="18" charset="0"/>
        <a:buChar char="◌"/>
        <a:defRPr sz="1400" kern="1200">
          <a:solidFill>
            <a:schemeClr val="tx1"/>
          </a:solidFill>
          <a:latin typeface="Inter Light" panose="020B0502030000000004" pitchFamily="34" charset="0"/>
          <a:ea typeface="Inter Light" panose="020B0502030000000004" pitchFamily="34" charset="0"/>
          <a:cs typeface="+mn-cs"/>
        </a:defRPr>
      </a:lvl1pPr>
      <a:lvl2pPr marL="625475" indent="-168275" algn="l" defTabSz="914400" rtl="0" eaLnBrk="1" latinLnBrk="0" hangingPunct="1">
        <a:lnSpc>
          <a:spcPct val="130000"/>
        </a:lnSpc>
        <a:spcBef>
          <a:spcPts val="500"/>
        </a:spcBef>
        <a:buFont typeface="Adobe Devanagari" panose="02040503050201020203" pitchFamily="18" charset="0"/>
        <a:buChar char="◌"/>
        <a:defRPr sz="1400" kern="1200">
          <a:solidFill>
            <a:schemeClr val="tx1"/>
          </a:solidFill>
          <a:latin typeface="Inter Light" panose="020B0502030000000004" pitchFamily="34" charset="0"/>
          <a:ea typeface="Inter Light" panose="020B0502030000000004" pitchFamily="34" charset="0"/>
          <a:cs typeface="+mn-cs"/>
        </a:defRPr>
      </a:lvl2pPr>
      <a:lvl3pPr marL="1082675" indent="-168275" algn="l" defTabSz="914400" rtl="0" eaLnBrk="1" latinLnBrk="0" hangingPunct="1">
        <a:lnSpc>
          <a:spcPct val="130000"/>
        </a:lnSpc>
        <a:spcBef>
          <a:spcPts val="500"/>
        </a:spcBef>
        <a:buFont typeface="Adobe Devanagari" panose="02040503050201020203" pitchFamily="18" charset="0"/>
        <a:buChar char="◌"/>
        <a:defRPr sz="1400" kern="1200">
          <a:solidFill>
            <a:schemeClr val="tx1"/>
          </a:solidFill>
          <a:latin typeface="Inter Light" panose="020B0502030000000004" pitchFamily="34" charset="0"/>
          <a:ea typeface="Inter Light" panose="020B0502030000000004" pitchFamily="34" charset="0"/>
          <a:cs typeface="+mn-cs"/>
        </a:defRPr>
      </a:lvl3pPr>
      <a:lvl4pPr marL="1539875" indent="-168275" algn="l" defTabSz="914400" rtl="0" eaLnBrk="1" latinLnBrk="0" hangingPunct="1">
        <a:lnSpc>
          <a:spcPct val="130000"/>
        </a:lnSpc>
        <a:spcBef>
          <a:spcPts val="500"/>
        </a:spcBef>
        <a:buFont typeface="Adobe Devanagari" panose="02040503050201020203" pitchFamily="18" charset="0"/>
        <a:buChar char="◌"/>
        <a:defRPr sz="1400" kern="1200">
          <a:solidFill>
            <a:schemeClr val="tx1"/>
          </a:solidFill>
          <a:latin typeface="Inter Light" panose="020B0502030000000004" pitchFamily="34" charset="0"/>
          <a:ea typeface="Inter Light" panose="020B0502030000000004" pitchFamily="34" charset="0"/>
          <a:cs typeface="+mn-cs"/>
        </a:defRPr>
      </a:lvl4pPr>
      <a:lvl5pPr marL="1997075" indent="-168275" algn="l" defTabSz="914400" rtl="0" eaLnBrk="1" latinLnBrk="0" hangingPunct="1">
        <a:lnSpc>
          <a:spcPct val="130000"/>
        </a:lnSpc>
        <a:spcBef>
          <a:spcPts val="500"/>
        </a:spcBef>
        <a:buFont typeface="Adobe Devanagari" panose="02040503050201020203" pitchFamily="18" charset="0"/>
        <a:buChar char="◌"/>
        <a:defRPr sz="1400" kern="1200">
          <a:solidFill>
            <a:schemeClr val="tx1"/>
          </a:solidFill>
          <a:latin typeface="Inter Light" panose="020B0502030000000004" pitchFamily="34" charset="0"/>
          <a:ea typeface="Inter Light" panose="020B05020300000000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1480" y="365125"/>
            <a:ext cx="11358880" cy="1325563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1480" y="1825625"/>
            <a:ext cx="113588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12192000" cy="49689"/>
          </a:xfrm>
          <a:prstGeom prst="rect">
            <a:avLst/>
          </a:prstGeom>
          <a:gradFill>
            <a:gsLst>
              <a:gs pos="60091">
                <a:srgbClr val="FD4CDF"/>
              </a:gs>
              <a:gs pos="21900">
                <a:srgbClr val="E443FE"/>
              </a:gs>
              <a:gs pos="0">
                <a:srgbClr val="BB1EEC"/>
              </a:gs>
              <a:gs pos="100000">
                <a:srgbClr val="FC7E8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ate Placeholder 3"/>
          <p:cNvSpPr txBox="1"/>
          <p:nvPr userDrawn="1"/>
        </p:nvSpPr>
        <p:spPr>
          <a:xfrm>
            <a:off x="4256100" y="6482086"/>
            <a:ext cx="3679800" cy="356752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rgbClr val="5D5872"/>
                </a:solidFill>
                <a:latin typeface="Inter Light" panose="020B0502030000000004" pitchFamily="34" charset="0"/>
                <a:ea typeface="Inter Light" panose="020B0502030000000004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2">
                    <a:lumMod val="25000"/>
                    <a:lumOff val="75000"/>
                  </a:schemeClr>
                </a:solidFill>
              </a:rPr>
              <a:t>CONFIDENTIAL</a:t>
            </a:r>
            <a:endParaRPr lang="en-US"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</p:sldLayoutIdLst>
  <p:hf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1800" kern="1200">
          <a:solidFill>
            <a:schemeClr val="tx1"/>
          </a:solidFill>
          <a:latin typeface="Inter Light" panose="020B0502030000000004" pitchFamily="34" charset="0"/>
          <a:ea typeface="Inter Light" panose="020B05020300000000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dobe Devanagari" panose="02040503050201020203" pitchFamily="18" charset="0"/>
        <a:buChar char="◌"/>
        <a:defRPr sz="1400" kern="1200">
          <a:solidFill>
            <a:srgbClr val="E6E6E6"/>
          </a:solidFill>
          <a:latin typeface="Inter Light" panose="020B0502030000000004" pitchFamily="34" charset="0"/>
          <a:ea typeface="Inter Light" panose="020B0502030000000004" pitchFamily="34" charset="0"/>
          <a:cs typeface="+mn-cs"/>
        </a:defRPr>
      </a:lvl1pPr>
      <a:lvl2pPr marL="742950" indent="-285750" algn="l" defTabSz="914400" rtl="0" eaLnBrk="1" latinLnBrk="0" hangingPunct="1">
        <a:lnSpc>
          <a:spcPct val="130000"/>
        </a:lnSpc>
        <a:spcBef>
          <a:spcPts val="500"/>
        </a:spcBef>
        <a:buFont typeface="Adobe Devanagari" panose="02040503050201020203" pitchFamily="18" charset="0"/>
        <a:buChar char="◌"/>
        <a:defRPr sz="1400" kern="1200">
          <a:solidFill>
            <a:srgbClr val="E6E6E6"/>
          </a:solidFill>
          <a:latin typeface="Inter Light" panose="020B0502030000000004" pitchFamily="34" charset="0"/>
          <a:ea typeface="Inter Light" panose="020B05020300000000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dobe Devanagari" panose="02040503050201020203" pitchFamily="18" charset="0"/>
        <a:buChar char="◌"/>
        <a:defRPr sz="1400" kern="1200">
          <a:solidFill>
            <a:srgbClr val="E6E6E6"/>
          </a:solidFill>
          <a:latin typeface="Inter Light" panose="020B0502030000000004" pitchFamily="34" charset="0"/>
          <a:ea typeface="Inter Light" panose="020B05020300000000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dobe Devanagari" panose="02040503050201020203" pitchFamily="18" charset="0"/>
        <a:buChar char="◌"/>
        <a:defRPr sz="1400" kern="1200">
          <a:solidFill>
            <a:srgbClr val="E6E6E6"/>
          </a:solidFill>
          <a:latin typeface="Inter Light" panose="020B0502030000000004" pitchFamily="34" charset="0"/>
          <a:ea typeface="Inter Light" panose="020B05020300000000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dobe Devanagari" panose="02040503050201020203" pitchFamily="18" charset="0"/>
        <a:buChar char="◌"/>
        <a:defRPr sz="1400" kern="1200">
          <a:solidFill>
            <a:srgbClr val="E6E6E6"/>
          </a:solidFill>
          <a:latin typeface="Inter Light" panose="020B0502030000000004" pitchFamily="34" charset="0"/>
          <a:ea typeface="Inter Light" panose="020B05020300000000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28.png"/><Relationship Id="rId1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259715" y="531495"/>
            <a:ext cx="63233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" altLang="en-US" b="1" dirty="0"/>
              <a:t>Problem Statement:</a:t>
            </a:r>
            <a:endParaRPr lang="" altLang="en-US" dirty="0"/>
          </a:p>
          <a:p>
            <a:pPr algn="l"/>
            <a:r>
              <a:rPr lang="" altLang="en-US" dirty="0"/>
              <a:t>1) Best row was formed on coverlsip line/smudged annotation.</a:t>
            </a:r>
            <a:endParaRPr lang="" altLang="en-US" dirty="0"/>
          </a:p>
        </p:txBody>
      </p:sp>
      <p:sp>
        <p:nvSpPr>
          <p:cNvPr id="3" name="Text Box 2"/>
          <p:cNvSpPr txBox="1"/>
          <p:nvPr/>
        </p:nvSpPr>
        <p:spPr>
          <a:xfrm>
            <a:off x="313690" y="1624965"/>
            <a:ext cx="1086040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" altLang="en-US" b="1" dirty="0"/>
              <a:t>Description:</a:t>
            </a:r>
            <a:endParaRPr lang="" altLang="en-US" dirty="0"/>
          </a:p>
          <a:p>
            <a:pPr algn="l"/>
            <a:r>
              <a:rPr lang="" altLang="en-US" dirty="0"/>
              <a:t>1) Based on the class information for some of the slides, we estimated our coverslip line as best row.</a:t>
            </a:r>
            <a:endParaRPr lang="" altLang="en-US" dirty="0"/>
          </a:p>
          <a:p>
            <a:pPr algn="l"/>
            <a:r>
              <a:rPr lang="" altLang="en-US" dirty="0"/>
              <a:t>2) Category information was estimated from k-means from NLMD.</a:t>
            </a:r>
            <a:endParaRPr lang="" altLang="en-US" dirty="0"/>
          </a:p>
          <a:p>
            <a:pPr algn="l"/>
            <a:r>
              <a:rPr lang="" altLang="en-US" dirty="0"/>
              <a:t>	2)a) Class information was relative to each slide, meaning Classes for each slide clustered based on thier features using k-means. </a:t>
            </a:r>
            <a:endParaRPr lang="" altLang="en-US" dirty="0"/>
          </a:p>
          <a:p>
            <a:pPr algn="l"/>
            <a:r>
              <a:rPr lang="" altLang="en-US" dirty="0"/>
              <a:t>3) During best row estimation, equal weight were given for class 1 and class 2.</a:t>
            </a:r>
            <a:endParaRPr lang="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ext Box 5"/>
          <p:cNvSpPr txBox="1"/>
          <p:nvPr/>
        </p:nvSpPr>
        <p:spPr>
          <a:xfrm>
            <a:off x="518795" y="91376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H01CBA04R_24008</a:t>
            </a:r>
            <a:endParaRPr lang="en-US"/>
          </a:p>
        </p:txBody>
      </p:sp>
      <p:pic>
        <p:nvPicPr>
          <p:cNvPr id="3" name="Picture 2" descr="whiteCorrectedInpu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4890" y="1581150"/>
            <a:ext cx="1408430" cy="3110230"/>
          </a:xfrm>
          <a:prstGeom prst="rect">
            <a:avLst/>
          </a:prstGeom>
        </p:spPr>
      </p:pic>
      <p:pic>
        <p:nvPicPr>
          <p:cNvPr id="9" name="Picture 8" descr="newplot (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660" y="2726690"/>
            <a:ext cx="8003540" cy="4069080"/>
          </a:xfrm>
          <a:prstGeom prst="rect">
            <a:avLst/>
          </a:prstGeom>
        </p:spPr>
      </p:pic>
      <p:pic>
        <p:nvPicPr>
          <p:cNvPr id="4" name="Picture 3" descr="class_data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0" y="505460"/>
            <a:ext cx="1111250" cy="2454275"/>
          </a:xfrm>
          <a:prstGeom prst="rect">
            <a:avLst/>
          </a:prstGeom>
        </p:spPr>
      </p:pic>
      <p:pic>
        <p:nvPicPr>
          <p:cNvPr id="5" name="Picture 4" descr="class_data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330" y="505460"/>
            <a:ext cx="1111250" cy="2454275"/>
          </a:xfrm>
          <a:prstGeom prst="rect">
            <a:avLst/>
          </a:prstGeom>
        </p:spPr>
      </p:pic>
      <p:pic>
        <p:nvPicPr>
          <p:cNvPr id="7" name="Picture 6" descr="class_data_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910" y="505460"/>
            <a:ext cx="1111250" cy="2454275"/>
          </a:xfrm>
          <a:prstGeom prst="rect">
            <a:avLst/>
          </a:prstGeom>
        </p:spPr>
      </p:pic>
      <p:pic>
        <p:nvPicPr>
          <p:cNvPr id="10" name="Picture 9" descr="class_data_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6490" y="505460"/>
            <a:ext cx="1111250" cy="245427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4569460" y="67945"/>
            <a:ext cx="8064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/>
              <a:t>Class 1</a:t>
            </a:r>
            <a:endParaRPr lang="en-US" altLang="en-US"/>
          </a:p>
        </p:txBody>
      </p:sp>
      <p:sp>
        <p:nvSpPr>
          <p:cNvPr id="12" name="Text Box 11"/>
          <p:cNvSpPr txBox="1"/>
          <p:nvPr/>
        </p:nvSpPr>
        <p:spPr>
          <a:xfrm>
            <a:off x="6414770" y="67945"/>
            <a:ext cx="8997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/>
              <a:t>Class 2</a:t>
            </a:r>
            <a:endParaRPr lang="en-US" altLang="en-US"/>
          </a:p>
        </p:txBody>
      </p:sp>
      <p:sp>
        <p:nvSpPr>
          <p:cNvPr id="13" name="Text Box 12"/>
          <p:cNvSpPr txBox="1"/>
          <p:nvPr/>
        </p:nvSpPr>
        <p:spPr>
          <a:xfrm>
            <a:off x="8296275" y="67945"/>
            <a:ext cx="8813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/>
              <a:t>Class 3</a:t>
            </a:r>
            <a:endParaRPr lang="en-US" altLang="en-US"/>
          </a:p>
        </p:txBody>
      </p:sp>
      <p:sp>
        <p:nvSpPr>
          <p:cNvPr id="14" name="Text Box 13"/>
          <p:cNvSpPr txBox="1"/>
          <p:nvPr/>
        </p:nvSpPr>
        <p:spPr>
          <a:xfrm>
            <a:off x="10134600" y="67945"/>
            <a:ext cx="8915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/>
              <a:t>Class 4</a:t>
            </a:r>
            <a:endParaRPr lang="en-US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3"/>
          </p:nvPr>
        </p:nvSpPr>
        <p:spPr>
          <a:xfrm>
            <a:off x="267359" y="494919"/>
            <a:ext cx="11668433" cy="721210"/>
          </a:xfrm>
        </p:spPr>
        <p:txBody>
          <a:bodyPr/>
          <a:lstStyle/>
          <a:p>
            <a:r>
              <a:rPr lang="en-US" altLang="en-US" sz="2800" dirty="0">
                <a:solidFill>
                  <a:schemeClr val="tx1"/>
                </a:solidFill>
              </a:rPr>
              <a:t>Summary</a:t>
            </a:r>
            <a:endParaRPr lang="en-US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413A411-0793-46F6-A812-86738BEFEB0F}" type="slidenum">
              <a:rPr lang="en-US" smtClean="0"/>
            </a:fld>
            <a:endParaRPr lang="en-US" dirty="0"/>
          </a:p>
        </p:txBody>
      </p:sp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712470" y="2008505"/>
            <a:ext cx="11044555" cy="181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>
            <a:spAutoFit/>
          </a:bodyPr>
          <a:lstStyle>
            <a:lvl1pPr>
              <a:defRPr>
                <a:solidFill>
                  <a:schemeClr val="tx1"/>
                </a:solidFill>
                <a:latin typeface="Inter Light" panose="020B05020300000000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Inter Light" panose="020B05020300000000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Inter Light" panose="020B05020300000000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Inter Light" panose="020B05020300000000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Inter Light" panose="020B05020300000000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r Light" panose="020B05020300000000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r Light" panose="020B05020300000000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r Light" panose="020B05020300000000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r Light" panose="020B0502030000000004" pitchFamily="34" charset="0"/>
              </a:defRPr>
            </a:lvl9pPr>
          </a:lstStyle>
          <a:p>
            <a:pPr marL="285750" indent="-285750" algn="l" eaLnBrk="1" hangingPunct="1">
              <a:buFont typeface="Arial" panose="02080604020202020204" pitchFamily="34" charset="0"/>
              <a:buChar char="•"/>
            </a:pPr>
            <a:r>
              <a:rPr lang="" altLang="en-US" sz="1600">
                <a:ea typeface="Inter Light" panose="020B0502030000000004" pitchFamily="34" charset="0"/>
                <a:cs typeface="Inter Light" panose="020B0502030000000004" pitchFamily="34" charset="0"/>
              </a:rPr>
              <a:t>Combining Class 1 and Class 2 information to estimate best row resulted in cases wherein our Biopsy was touching coverslip line.</a:t>
            </a:r>
            <a:endParaRPr lang="" altLang="en-US" sz="1600">
              <a:ea typeface="Inter Light" panose="020B0502030000000004" pitchFamily="34" charset="0"/>
              <a:cs typeface="Inter Light" panose="020B0502030000000004" pitchFamily="34" charset="0"/>
            </a:endParaRPr>
          </a:p>
          <a:p>
            <a:pPr marL="285750" indent="-285750" algn="l" eaLnBrk="1" hangingPunct="1">
              <a:buFont typeface="Arial" panose="02080604020202020204" pitchFamily="34" charset="0"/>
              <a:buChar char="•"/>
            </a:pPr>
            <a:endParaRPr lang="" altLang="en-US" sz="1600">
              <a:ea typeface="Inter Light" panose="020B0502030000000004" pitchFamily="34" charset="0"/>
              <a:cs typeface="Inter Light" panose="020B0502030000000004" pitchFamily="34" charset="0"/>
            </a:endParaRPr>
          </a:p>
          <a:p>
            <a:pPr marL="285750" indent="-285750" algn="l" eaLnBrk="1" hangingPunct="1">
              <a:buFont typeface="Arial" panose="02080604020202020204" pitchFamily="34" charset="0"/>
              <a:buChar char="•"/>
            </a:pPr>
            <a:endParaRPr lang="" altLang="en-US" sz="1600">
              <a:ea typeface="Inter Light" panose="020B0502030000000004" pitchFamily="34" charset="0"/>
              <a:cs typeface="Inter Light" panose="020B0502030000000004" pitchFamily="34" charset="0"/>
            </a:endParaRPr>
          </a:p>
          <a:p>
            <a:pPr marL="285750" indent="-285750" algn="l" eaLnBrk="1" hangingPunct="1">
              <a:buFont typeface="Arial" panose="02080604020202020204" pitchFamily="34" charset="0"/>
              <a:buChar char="•"/>
            </a:pPr>
            <a:r>
              <a:rPr lang="" altLang="en-US" sz="1600">
                <a:ea typeface="Inter Light" panose="020B0502030000000004" pitchFamily="34" charset="0"/>
                <a:cs typeface="Inter Light" panose="020B0502030000000004" pitchFamily="34" charset="0"/>
              </a:rPr>
              <a:t>Suggestions:</a:t>
            </a:r>
            <a:endParaRPr lang="" altLang="en-US" sz="1600">
              <a:ea typeface="Inter Light" panose="020B0502030000000004" pitchFamily="34" charset="0"/>
              <a:cs typeface="Inter Light" panose="020B0502030000000004" pitchFamily="34" charset="0"/>
            </a:endParaRPr>
          </a:p>
          <a:p>
            <a:pPr marL="1200150" lvl="2" indent="-285750" algn="l" eaLnBrk="1" hangingPunct="1">
              <a:buFont typeface="Arial" panose="02080604020202020204" pitchFamily="34" charset="0"/>
              <a:buChar char="•"/>
            </a:pPr>
            <a:r>
              <a:rPr lang="" altLang="en-US" sz="1600">
                <a:ea typeface="Inter Light" panose="020B0502030000000004" pitchFamily="34" charset="0"/>
                <a:cs typeface="Inter Light" panose="020B0502030000000004" pitchFamily="34" charset="0"/>
              </a:rPr>
              <a:t>Weights for best row selection should be re-evaluated statistically.</a:t>
            </a:r>
            <a:endParaRPr lang="" altLang="en-US" sz="1600">
              <a:ea typeface="Inter Light" panose="020B0502030000000004" pitchFamily="34" charset="0"/>
              <a:cs typeface="Inter Light" panose="020B0502030000000004" pitchFamily="34" charset="0"/>
            </a:endParaRPr>
          </a:p>
          <a:p>
            <a:pPr indent="0" algn="l" eaLnBrk="1" hangingPunct="1">
              <a:buFont typeface="Arial" panose="02080604020202020204" pitchFamily="34" charset="0"/>
              <a:buNone/>
            </a:pPr>
            <a:endParaRPr lang="en-US" altLang="en-US" sz="1600">
              <a:ea typeface="Inter Light" panose="020B0502030000000004" pitchFamily="34" charset="0"/>
              <a:cs typeface="Inter Light" panose="020B05020300000000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259715" y="531495"/>
            <a:ext cx="112922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" altLang="en-US" b="1" dirty="0"/>
              <a:t>Best Row selection </a:t>
            </a:r>
            <a:r>
              <a:rPr lang="en-US" altLang="en-US" b="1" dirty="0"/>
              <a:t>:</a:t>
            </a:r>
            <a:endParaRPr lang="en-US" altLang="en-US" dirty="0"/>
          </a:p>
          <a:p>
            <a:pPr algn="l"/>
            <a:r>
              <a:rPr lang="" altLang="en-US" dirty="0"/>
              <a:t>Following are the possibilities where best row is estimated on the coverslip</a:t>
            </a:r>
            <a:endParaRPr lang="" altLang="en-US" dirty="0"/>
          </a:p>
        </p:txBody>
      </p:sp>
      <p:sp>
        <p:nvSpPr>
          <p:cNvPr id="6" name="Text Box 5"/>
          <p:cNvSpPr txBox="1"/>
          <p:nvPr/>
        </p:nvSpPr>
        <p:spPr>
          <a:xfrm>
            <a:off x="325755" y="1567815"/>
            <a:ext cx="112922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" altLang="en-US" dirty="0"/>
              <a:t>Case 1 : Tissue touching the coverslip and tissue is out of Focus.</a:t>
            </a:r>
            <a:endParaRPr lang="" altLang="en-US" dirty="0"/>
          </a:p>
          <a:p>
            <a:pPr algn="l"/>
            <a:r>
              <a:rPr lang="" altLang="en-US" dirty="0"/>
              <a:t>Case 2 : Tissue is touching the coverslip and tissue is not out of Focus.</a:t>
            </a:r>
            <a:br>
              <a:rPr lang="" altLang="en-US" dirty="0"/>
            </a:br>
            <a:r>
              <a:rPr lang="" altLang="en-US" dirty="0"/>
              <a:t>	In this case partial tissue is outside the coverslip (H01CBA05P_39089)</a:t>
            </a:r>
            <a:endParaRPr lang="" altLang="en-US" dirty="0"/>
          </a:p>
        </p:txBody>
      </p:sp>
      <p:sp>
        <p:nvSpPr>
          <p:cNvPr id="7" name="Text Box 6"/>
          <p:cNvSpPr txBox="1"/>
          <p:nvPr/>
        </p:nvSpPr>
        <p:spPr>
          <a:xfrm>
            <a:off x="572770" y="2545715"/>
            <a:ext cx="14293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" altLang="en-US" sz="1400" dirty="0"/>
              <a:t>Case 1</a:t>
            </a:r>
            <a:endParaRPr lang="" altLang="en-US" sz="1400" dirty="0"/>
          </a:p>
        </p:txBody>
      </p:sp>
      <p:sp>
        <p:nvSpPr>
          <p:cNvPr id="9" name="Text Box 8"/>
          <p:cNvSpPr txBox="1"/>
          <p:nvPr/>
        </p:nvSpPr>
        <p:spPr>
          <a:xfrm>
            <a:off x="432435" y="6291580"/>
            <a:ext cx="16135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" altLang="en-US" sz="1400" dirty="0"/>
              <a:t>Bbox Image</a:t>
            </a:r>
            <a:endParaRPr lang="" altLang="en-US" sz="1400" dirty="0"/>
          </a:p>
        </p:txBody>
      </p:sp>
      <p:pic>
        <p:nvPicPr>
          <p:cNvPr id="10" name="Picture 9" descr="finalMergedBbox"/>
          <p:cNvPicPr>
            <a:picLocks noChangeAspect="1"/>
          </p:cNvPicPr>
          <p:nvPr/>
        </p:nvPicPr>
        <p:blipFill>
          <a:blip r:embed="rId1"/>
          <a:srcRect l="8216" t="5280" b="28125"/>
          <a:stretch>
            <a:fillRect/>
          </a:stretch>
        </p:blipFill>
        <p:spPr>
          <a:xfrm>
            <a:off x="432435" y="2981960"/>
            <a:ext cx="1758950" cy="3266440"/>
          </a:xfrm>
          <a:prstGeom prst="rect">
            <a:avLst/>
          </a:prstGeom>
        </p:spPr>
      </p:pic>
      <p:pic>
        <p:nvPicPr>
          <p:cNvPr id="11" name="Picture 10" descr="best_ro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780" y="2981960"/>
            <a:ext cx="1758950" cy="326644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2849245" y="2562225"/>
            <a:ext cx="14293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400" dirty="0"/>
              <a:t>Case 1</a:t>
            </a:r>
            <a:endParaRPr lang="en-US" altLang="en-US" sz="1400" dirty="0"/>
          </a:p>
        </p:txBody>
      </p:sp>
      <p:sp>
        <p:nvSpPr>
          <p:cNvPr id="13" name="Text Box 12"/>
          <p:cNvSpPr txBox="1"/>
          <p:nvPr/>
        </p:nvSpPr>
        <p:spPr>
          <a:xfrm>
            <a:off x="2713990" y="6331585"/>
            <a:ext cx="17538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" altLang="en-US" sz="1400" dirty="0"/>
              <a:t>Estimated Best Row</a:t>
            </a:r>
            <a:endParaRPr lang="" altLang="en-US" sz="1400" dirty="0"/>
          </a:p>
        </p:txBody>
      </p:sp>
      <p:pic>
        <p:nvPicPr>
          <p:cNvPr id="14" name="Picture 13" descr="focus_errorMa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700" y="2981960"/>
            <a:ext cx="1758950" cy="3266440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5257165" y="2562225"/>
            <a:ext cx="14293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400" dirty="0"/>
              <a:t>Case 1</a:t>
            </a:r>
            <a:endParaRPr lang="en-US" altLang="en-US" sz="1400" dirty="0"/>
          </a:p>
        </p:txBody>
      </p:sp>
      <p:sp>
        <p:nvSpPr>
          <p:cNvPr id="16" name="Text Box 15"/>
          <p:cNvSpPr txBox="1"/>
          <p:nvPr/>
        </p:nvSpPr>
        <p:spPr>
          <a:xfrm>
            <a:off x="5092700" y="6291580"/>
            <a:ext cx="17538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" altLang="en-US" sz="1400" dirty="0"/>
              <a:t>Focus Error Map</a:t>
            </a:r>
            <a:endParaRPr lang="" alt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259715" y="531495"/>
            <a:ext cx="112922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" altLang="en-US" b="1" dirty="0"/>
              <a:t>Case 1 (H01CBA04R_30392)</a:t>
            </a:r>
            <a:br>
              <a:rPr lang="" altLang="en-US" b="1" dirty="0"/>
            </a:br>
            <a:r>
              <a:rPr lang="" altLang="en-US" dirty="0"/>
              <a:t>For this Slide, due to best row being on coverslip region, it affected our acquitision.</a:t>
            </a:r>
            <a:endParaRPr lang="" altLang="en-US" dirty="0"/>
          </a:p>
        </p:txBody>
      </p:sp>
      <p:sp>
        <p:nvSpPr>
          <p:cNvPr id="7" name="Text Box 6"/>
          <p:cNvSpPr txBox="1"/>
          <p:nvPr/>
        </p:nvSpPr>
        <p:spPr>
          <a:xfrm>
            <a:off x="572770" y="2545715"/>
            <a:ext cx="14293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400" dirty="0"/>
              <a:t>Case 1</a:t>
            </a:r>
            <a:endParaRPr lang="en-US" altLang="en-US" sz="1400" dirty="0"/>
          </a:p>
        </p:txBody>
      </p:sp>
      <p:sp>
        <p:nvSpPr>
          <p:cNvPr id="9" name="Text Box 8"/>
          <p:cNvSpPr txBox="1"/>
          <p:nvPr/>
        </p:nvSpPr>
        <p:spPr>
          <a:xfrm>
            <a:off x="432435" y="6291580"/>
            <a:ext cx="16135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400" dirty="0"/>
              <a:t>Bbox Image</a:t>
            </a:r>
            <a:endParaRPr lang="en-US" altLang="en-US" sz="1400" dirty="0"/>
          </a:p>
        </p:txBody>
      </p:sp>
      <p:sp>
        <p:nvSpPr>
          <p:cNvPr id="12" name="Text Box 11"/>
          <p:cNvSpPr txBox="1"/>
          <p:nvPr/>
        </p:nvSpPr>
        <p:spPr>
          <a:xfrm>
            <a:off x="2849245" y="2562225"/>
            <a:ext cx="14293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400" dirty="0"/>
              <a:t>Case 1</a:t>
            </a:r>
            <a:endParaRPr lang="en-US" altLang="en-US" sz="1400" dirty="0"/>
          </a:p>
        </p:txBody>
      </p:sp>
      <p:sp>
        <p:nvSpPr>
          <p:cNvPr id="13" name="Text Box 12"/>
          <p:cNvSpPr txBox="1"/>
          <p:nvPr/>
        </p:nvSpPr>
        <p:spPr>
          <a:xfrm>
            <a:off x="2713990" y="6331585"/>
            <a:ext cx="17538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400" dirty="0"/>
              <a:t>Estimated Best Row</a:t>
            </a:r>
            <a:endParaRPr lang="en-US" altLang="en-US" sz="1400" dirty="0"/>
          </a:p>
        </p:txBody>
      </p:sp>
      <p:sp>
        <p:nvSpPr>
          <p:cNvPr id="15" name="Text Box 14"/>
          <p:cNvSpPr txBox="1"/>
          <p:nvPr/>
        </p:nvSpPr>
        <p:spPr>
          <a:xfrm>
            <a:off x="5257165" y="2562225"/>
            <a:ext cx="14293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400" dirty="0"/>
              <a:t>Case 1</a:t>
            </a:r>
            <a:endParaRPr lang="en-US" altLang="en-US" sz="1400" dirty="0"/>
          </a:p>
        </p:txBody>
      </p:sp>
      <p:sp>
        <p:nvSpPr>
          <p:cNvPr id="16" name="Text Box 15"/>
          <p:cNvSpPr txBox="1"/>
          <p:nvPr/>
        </p:nvSpPr>
        <p:spPr>
          <a:xfrm>
            <a:off x="5092700" y="6291580"/>
            <a:ext cx="17538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400" dirty="0"/>
              <a:t>Focus Error Map</a:t>
            </a:r>
            <a:endParaRPr lang="en-US" altLang="en-US" sz="1400" dirty="0"/>
          </a:p>
        </p:txBody>
      </p:sp>
      <p:pic>
        <p:nvPicPr>
          <p:cNvPr id="2" name="Picture 1" descr="finalMergedBbox"/>
          <p:cNvPicPr>
            <a:picLocks noChangeAspect="1"/>
          </p:cNvPicPr>
          <p:nvPr/>
        </p:nvPicPr>
        <p:blipFill>
          <a:blip r:embed="rId1"/>
          <a:srcRect l="6282" t="4413" b="27838"/>
          <a:stretch>
            <a:fillRect/>
          </a:stretch>
        </p:blipFill>
        <p:spPr>
          <a:xfrm>
            <a:off x="432435" y="2981960"/>
            <a:ext cx="1758950" cy="3266440"/>
          </a:xfrm>
          <a:prstGeom prst="rect">
            <a:avLst/>
          </a:prstGeom>
        </p:spPr>
      </p:pic>
      <p:pic>
        <p:nvPicPr>
          <p:cNvPr id="3" name="Picture 2" descr="fgbg_samplingPoint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990" y="3575685"/>
            <a:ext cx="1758950" cy="1733550"/>
          </a:xfrm>
          <a:prstGeom prst="rect">
            <a:avLst/>
          </a:prstGeom>
        </p:spPr>
      </p:pic>
      <p:pic>
        <p:nvPicPr>
          <p:cNvPr id="17" name="Picture 16" descr="focus_errorMa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165" y="3575685"/>
            <a:ext cx="1758950" cy="17335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02895" y="728980"/>
            <a:ext cx="107283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" altLang="en-US" b="1" dirty="0">
                <a:sym typeface="+mn-ea"/>
              </a:rPr>
              <a:t>Case 2 : (H01CBA04R_23934)</a:t>
            </a:r>
            <a:endParaRPr lang="" altLang="en-US" dirty="0">
              <a:sym typeface="+mn-ea"/>
            </a:endParaRPr>
          </a:p>
          <a:p>
            <a:pPr algn="l"/>
            <a:r>
              <a:rPr lang="en-US" altLang="en-US" dirty="0">
                <a:sym typeface="+mn-ea"/>
              </a:rPr>
              <a:t>Tissue is touching the coverslip and tissue is not out of Focus </a:t>
            </a:r>
            <a:r>
              <a:rPr lang="" altLang="en-US" dirty="0">
                <a:sym typeface="+mn-ea"/>
              </a:rPr>
              <a:t>(H01CBA04R_23934)</a:t>
            </a:r>
            <a:r>
              <a:rPr lang="en-US" altLang="en-US" dirty="0">
                <a:sym typeface="+mn-ea"/>
              </a:rPr>
              <a:t>.</a:t>
            </a:r>
            <a:endParaRPr lang="" altLang="en-US" dirty="0"/>
          </a:p>
        </p:txBody>
      </p:sp>
      <p:pic>
        <p:nvPicPr>
          <p:cNvPr id="3" name="Picture 2" descr="finalMergedBbox"/>
          <p:cNvPicPr>
            <a:picLocks noChangeAspect="1"/>
          </p:cNvPicPr>
          <p:nvPr/>
        </p:nvPicPr>
        <p:blipFill>
          <a:blip r:embed="rId1"/>
          <a:srcRect l="9015" t="4446" b="16785"/>
          <a:stretch>
            <a:fillRect/>
          </a:stretch>
        </p:blipFill>
        <p:spPr>
          <a:xfrm>
            <a:off x="302895" y="2491740"/>
            <a:ext cx="1812290" cy="3453765"/>
          </a:xfrm>
          <a:prstGeom prst="rect">
            <a:avLst/>
          </a:prstGeom>
        </p:spPr>
      </p:pic>
      <p:pic>
        <p:nvPicPr>
          <p:cNvPr id="4" name="Picture 3" descr="best_ro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590" y="2491740"/>
            <a:ext cx="1812290" cy="345376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401955" y="6161405"/>
            <a:ext cx="16135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" altLang="en-US" sz="1400" dirty="0"/>
              <a:t>Bbox </a:t>
            </a:r>
            <a:r>
              <a:rPr lang="en-US" altLang="en-US" sz="1400" dirty="0"/>
              <a:t>Image</a:t>
            </a:r>
            <a:endParaRPr lang="en-US" altLang="en-US" sz="1400" dirty="0"/>
          </a:p>
        </p:txBody>
      </p:sp>
      <p:sp>
        <p:nvSpPr>
          <p:cNvPr id="14" name="Text Box 13"/>
          <p:cNvSpPr txBox="1"/>
          <p:nvPr/>
        </p:nvSpPr>
        <p:spPr>
          <a:xfrm>
            <a:off x="494665" y="2091055"/>
            <a:ext cx="14293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400" dirty="0"/>
              <a:t>Case </a:t>
            </a:r>
            <a:r>
              <a:rPr lang="" altLang="en-US" sz="1400" dirty="0"/>
              <a:t>2</a:t>
            </a:r>
            <a:endParaRPr lang="" altLang="en-US" sz="1400" dirty="0"/>
          </a:p>
        </p:txBody>
      </p:sp>
      <p:sp>
        <p:nvSpPr>
          <p:cNvPr id="15" name="Text Box 14"/>
          <p:cNvSpPr txBox="1"/>
          <p:nvPr/>
        </p:nvSpPr>
        <p:spPr>
          <a:xfrm>
            <a:off x="3074035" y="2091055"/>
            <a:ext cx="14293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400" dirty="0"/>
              <a:t>Case </a:t>
            </a:r>
            <a:r>
              <a:rPr lang="" altLang="en-US" sz="1400" dirty="0"/>
              <a:t>2</a:t>
            </a:r>
            <a:endParaRPr lang="" altLang="en-US" sz="1400" dirty="0"/>
          </a:p>
        </p:txBody>
      </p:sp>
      <p:sp>
        <p:nvSpPr>
          <p:cNvPr id="16" name="Text Box 15"/>
          <p:cNvSpPr txBox="1"/>
          <p:nvPr/>
        </p:nvSpPr>
        <p:spPr>
          <a:xfrm>
            <a:off x="2971800" y="6161405"/>
            <a:ext cx="17538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400" dirty="0"/>
              <a:t>Estimated Best Row</a:t>
            </a:r>
            <a:endParaRPr lang="en-US" altLang="en-US" sz="1400" dirty="0"/>
          </a:p>
        </p:txBody>
      </p:sp>
      <p:pic>
        <p:nvPicPr>
          <p:cNvPr id="17" name="Picture 16" descr="focus_errorMa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650" y="2491740"/>
            <a:ext cx="1812290" cy="3453765"/>
          </a:xfrm>
          <a:prstGeom prst="rect">
            <a:avLst/>
          </a:prstGeom>
        </p:spPr>
      </p:pic>
      <p:sp>
        <p:nvSpPr>
          <p:cNvPr id="18" name="Text Box 17"/>
          <p:cNvSpPr txBox="1"/>
          <p:nvPr/>
        </p:nvSpPr>
        <p:spPr>
          <a:xfrm>
            <a:off x="5772785" y="2091055"/>
            <a:ext cx="14293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400" dirty="0"/>
              <a:t>Case 2</a:t>
            </a:r>
            <a:endParaRPr lang="en-US" altLang="en-US" sz="1400" dirty="0"/>
          </a:p>
        </p:txBody>
      </p:sp>
      <p:sp>
        <p:nvSpPr>
          <p:cNvPr id="19" name="Text Box 18"/>
          <p:cNvSpPr txBox="1"/>
          <p:nvPr/>
        </p:nvSpPr>
        <p:spPr>
          <a:xfrm>
            <a:off x="5610860" y="6161405"/>
            <a:ext cx="17538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" altLang="en-US" sz="1400" dirty="0"/>
              <a:t>Focus Error Map</a:t>
            </a:r>
            <a:endParaRPr lang="" alt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757177" y="6483096"/>
            <a:ext cx="1583055" cy="3021330"/>
          </a:xfrm>
        </p:spPr>
        <p:txBody>
          <a:bodyPr/>
          <a:lstStyle/>
          <a:p>
            <a:fld id="{F413A411-0793-46F6-A812-86738BEFEB0F}" type="slidenum">
              <a:rPr lang="en-US" smtClean="0"/>
            </a:fld>
            <a:endParaRPr lang="en-US" dirty="0"/>
          </a:p>
        </p:txBody>
      </p:sp>
      <p:sp>
        <p:nvSpPr>
          <p:cNvPr id="27" name="Subtitle 26"/>
          <p:cNvSpPr/>
          <p:nvPr>
            <p:ph type="subTitle" idx="13"/>
          </p:nvPr>
        </p:nvSpPr>
        <p:spPr/>
        <p:txBody>
          <a:bodyPr/>
          <a:p>
            <a:r>
              <a:rPr lang="" altLang="en-US"/>
              <a:t>On further analysis,</a:t>
            </a:r>
            <a:endParaRPr lang="" altLang="en-US"/>
          </a:p>
        </p:txBody>
      </p:sp>
      <p:pic>
        <p:nvPicPr>
          <p:cNvPr id="28" name="Picture 27" descr="newplot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81980" y="1395730"/>
            <a:ext cx="6469380" cy="4307205"/>
          </a:xfrm>
          <a:prstGeom prst="rect">
            <a:avLst/>
          </a:prstGeom>
        </p:spPr>
      </p:pic>
      <p:sp>
        <p:nvSpPr>
          <p:cNvPr id="29" name="Text Box 28"/>
          <p:cNvSpPr txBox="1"/>
          <p:nvPr/>
        </p:nvSpPr>
        <p:spPr>
          <a:xfrm>
            <a:off x="267335" y="1970405"/>
            <a:ext cx="512762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>
              <a:buFont typeface="Arial" panose="02080604020202020204" pitchFamily="34" charset="0"/>
              <a:buChar char="•"/>
            </a:pPr>
            <a:r>
              <a:rPr lang="en-US" altLang="en-US" sz="1400" dirty="0"/>
              <a:t>Dataset used was composed of slides where grids were over the coverslip region.</a:t>
            </a:r>
            <a:endParaRPr lang="en-US" altLang="en-US" sz="1400" dirty="0"/>
          </a:p>
          <a:p>
            <a:pPr marL="285750" indent="-285750" algn="l">
              <a:buFont typeface="Arial" panose="02080604020202020204" pitchFamily="34" charset="0"/>
              <a:buChar char="•"/>
            </a:pPr>
            <a:r>
              <a:rPr lang="en-US" altLang="en-US" sz="1400" dirty="0"/>
              <a:t>AIM of this experiment was to identify above mentioned regions and their corresponding classes.</a:t>
            </a:r>
            <a:endParaRPr lang="en-US" altLang="en-US" sz="1400" dirty="0"/>
          </a:p>
        </p:txBody>
      </p:sp>
      <p:sp>
        <p:nvSpPr>
          <p:cNvPr id="31" name="Text Box 30"/>
          <p:cNvSpPr txBox="1"/>
          <p:nvPr/>
        </p:nvSpPr>
        <p:spPr>
          <a:xfrm>
            <a:off x="368935" y="3197225"/>
            <a:ext cx="5127625" cy="1168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>
              <a:buFont typeface="Arial" panose="02080604020202020204" pitchFamily="34" charset="0"/>
              <a:buChar char="•"/>
            </a:pPr>
            <a:r>
              <a:rPr lang="en-US" altLang="en-US" sz="1400" dirty="0"/>
              <a:t>As, we can see that, most of the AOI's in coveslip falls in classes 2,3 and 4.</a:t>
            </a:r>
            <a:endParaRPr lang="en-US" altLang="en-US" sz="1400" dirty="0"/>
          </a:p>
          <a:p>
            <a:pPr marL="285750" indent="-285750" algn="l">
              <a:buFont typeface="Arial" panose="02080604020202020204" pitchFamily="34" charset="0"/>
              <a:buChar char="•"/>
            </a:pPr>
            <a:r>
              <a:rPr lang="en-US" altLang="en-US" sz="1400" dirty="0"/>
              <a:t>A solution for solving best row falling on coverslip region is to seperate out class1 and class2.</a:t>
            </a:r>
            <a:endParaRPr lang="en-US" altLang="en-US" sz="1400" dirty="0"/>
          </a:p>
          <a:p>
            <a:pPr marL="285750" indent="-285750" algn="l">
              <a:buFont typeface="Arial" panose="02080604020202020204" pitchFamily="34" charset="0"/>
              <a:buChar char="•"/>
            </a:pPr>
            <a:r>
              <a:rPr lang="en-US" altLang="en-US" sz="1400" dirty="0"/>
              <a:t>Give class2 lower priority than class1.</a:t>
            </a:r>
            <a:endParaRPr lang="en-US" altLang="en-US" sz="1400" dirty="0"/>
          </a:p>
        </p:txBody>
      </p:sp>
      <p:sp>
        <p:nvSpPr>
          <p:cNvPr id="32" name="Text Box 31"/>
          <p:cNvSpPr txBox="1"/>
          <p:nvPr/>
        </p:nvSpPr>
        <p:spPr>
          <a:xfrm>
            <a:off x="368935" y="4632960"/>
            <a:ext cx="512762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>
              <a:buFont typeface="Arial" panose="02080604020202020204" pitchFamily="34" charset="0"/>
              <a:buChar char="•"/>
            </a:pPr>
            <a:r>
              <a:rPr lang="en-US" altLang="en-US" sz="1400" dirty="0"/>
              <a:t>Lowering priority of class2 could lead to problems as well, because </a:t>
            </a:r>
            <a:r>
              <a:rPr lang="en-US" altLang="en-US" sz="1400" b="1" dirty="0"/>
              <a:t>faint</a:t>
            </a:r>
            <a:r>
              <a:rPr lang="en-US" altLang="en-US" sz="1400" dirty="0"/>
              <a:t> Non-H&amp;E slides will have class distribution fairly on classes 2,3&amp;4.</a:t>
            </a:r>
            <a:br>
              <a:rPr lang="en-US" altLang="en-US" sz="1400" dirty="0"/>
            </a:br>
            <a:r>
              <a:rPr lang="en-US" altLang="en-US" sz="1400" dirty="0"/>
              <a:t>Examples : </a:t>
            </a:r>
            <a:endParaRPr lang="en-US" altLang="en-US" sz="1400" dirty="0"/>
          </a:p>
        </p:txBody>
      </p:sp>
      <p:sp>
        <p:nvSpPr>
          <p:cNvPr id="7" name="Text Box 6"/>
          <p:cNvSpPr txBox="1"/>
          <p:nvPr/>
        </p:nvSpPr>
        <p:spPr>
          <a:xfrm>
            <a:off x="6207125" y="1233170"/>
            <a:ext cx="41732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Distribution of Class </a:t>
            </a:r>
            <a:r>
              <a:rPr lang="" altLang="en-US"/>
              <a:t>for Coverslip Regions</a:t>
            </a:r>
            <a:endParaRPr lang="" altLang="en-US"/>
          </a:p>
        </p:txBody>
      </p:sp>
      <p:sp>
        <p:nvSpPr>
          <p:cNvPr id="2" name="Text Box 1"/>
          <p:cNvSpPr txBox="1"/>
          <p:nvPr/>
        </p:nvSpPr>
        <p:spPr>
          <a:xfrm>
            <a:off x="368935" y="1525905"/>
            <a:ext cx="3853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" altLang="en-US" dirty="0"/>
              <a:t>Coverslip Class Distribution</a:t>
            </a:r>
            <a:endParaRPr lang="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413A411-0793-46F6-A812-86738BEFEB0F}" type="slidenum">
              <a:rPr lang="en-US" smtClean="0"/>
            </a:fld>
            <a:endParaRPr lang="en-US" dirty="0"/>
          </a:p>
        </p:txBody>
      </p:sp>
      <p:graphicFrame>
        <p:nvGraphicFramePr>
          <p:cNvPr id="17" name="Table 16"/>
          <p:cNvGraphicFramePr/>
          <p:nvPr/>
        </p:nvGraphicFramePr>
        <p:xfrm>
          <a:off x="264795" y="116205"/>
          <a:ext cx="9890407" cy="632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7525"/>
                <a:gridCol w="2004060"/>
                <a:gridCol w="1904365"/>
                <a:gridCol w="2049780"/>
                <a:gridCol w="2144677"/>
              </a:tblGrid>
              <a:tr h="683895">
                <a:tc>
                  <a:txBody>
                    <a:bodyPr/>
                    <a:p>
                      <a:pPr algn="ctr">
                        <a:buNone/>
                      </a:pP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Class 1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Class 2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Class 3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Class 4</a:t>
                      </a:r>
                      <a:endParaRPr lang="en-US" altLang="en-US"/>
                    </a:p>
                  </a:txBody>
                  <a:tcPr/>
                </a:tc>
              </a:tr>
              <a:tr h="2691765"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</a:tr>
              <a:tr h="2954020"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class_data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5675" y="849630"/>
            <a:ext cx="1345565" cy="2567940"/>
          </a:xfrm>
          <a:prstGeom prst="rect">
            <a:avLst/>
          </a:prstGeom>
        </p:spPr>
      </p:pic>
      <p:pic>
        <p:nvPicPr>
          <p:cNvPr id="7" name="Picture 6" descr="class_data_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820" y="849630"/>
            <a:ext cx="1345565" cy="2567940"/>
          </a:xfrm>
          <a:prstGeom prst="rect">
            <a:avLst/>
          </a:prstGeom>
        </p:spPr>
      </p:pic>
      <p:pic>
        <p:nvPicPr>
          <p:cNvPr id="8" name="Picture 7" descr="class_data_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015" y="849630"/>
            <a:ext cx="1345565" cy="2567940"/>
          </a:xfrm>
          <a:prstGeom prst="rect">
            <a:avLst/>
          </a:prstGeom>
        </p:spPr>
      </p:pic>
      <p:pic>
        <p:nvPicPr>
          <p:cNvPr id="9" name="Picture 8" descr="class_data_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2165" y="849630"/>
            <a:ext cx="1345565" cy="2567940"/>
          </a:xfrm>
          <a:prstGeom prst="rect">
            <a:avLst/>
          </a:prstGeom>
        </p:spPr>
      </p:pic>
      <p:pic>
        <p:nvPicPr>
          <p:cNvPr id="18" name="Picture 17" descr="class_data_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5675" y="3637280"/>
            <a:ext cx="1345565" cy="2567940"/>
          </a:xfrm>
          <a:prstGeom prst="rect">
            <a:avLst/>
          </a:prstGeom>
        </p:spPr>
      </p:pic>
      <p:pic>
        <p:nvPicPr>
          <p:cNvPr id="19" name="Picture 18" descr="class_data_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4820" y="3637280"/>
            <a:ext cx="1345565" cy="2567940"/>
          </a:xfrm>
          <a:prstGeom prst="rect">
            <a:avLst/>
          </a:prstGeom>
        </p:spPr>
      </p:pic>
      <p:pic>
        <p:nvPicPr>
          <p:cNvPr id="20" name="Picture 19" descr="class_data_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3015" y="3637280"/>
            <a:ext cx="1345565" cy="2567940"/>
          </a:xfrm>
          <a:prstGeom prst="rect">
            <a:avLst/>
          </a:prstGeom>
        </p:spPr>
      </p:pic>
      <p:pic>
        <p:nvPicPr>
          <p:cNvPr id="21" name="Picture 20" descr="class_data_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2165" y="3637280"/>
            <a:ext cx="1345565" cy="256794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7427595" y="1360170"/>
            <a:ext cx="205740" cy="90932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rot="16200000">
            <a:off x="4812030" y="5453380"/>
            <a:ext cx="205740" cy="96329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rot="16200000">
            <a:off x="6842760" y="5453380"/>
            <a:ext cx="205740" cy="96329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rot="16200000">
            <a:off x="9001760" y="5453380"/>
            <a:ext cx="205740" cy="96329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514205" y="1360170"/>
            <a:ext cx="205740" cy="90932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Text Box 26"/>
          <p:cNvSpPr txBox="1"/>
          <p:nvPr/>
        </p:nvSpPr>
        <p:spPr>
          <a:xfrm>
            <a:off x="549275" y="3535045"/>
            <a:ext cx="1100455" cy="306705"/>
          </a:xfrm>
          <a:prstGeom prst="rect">
            <a:avLst/>
          </a:prstGeom>
          <a:solidFill>
            <a:srgbClr val="7030A0"/>
          </a:solidFill>
        </p:spPr>
        <p:txBody>
          <a:bodyPr wrap="square" rtlCol="0" anchor="t">
            <a:spAutoFit/>
          </a:bodyPr>
          <a:p>
            <a:pPr algn="ctr"/>
            <a:r>
              <a:rPr lang="en-US" sz="1400" dirty="0"/>
              <a:t>PPP5246</a:t>
            </a:r>
            <a:endParaRPr lang="en-US" sz="1400" dirty="0"/>
          </a:p>
        </p:txBody>
      </p:sp>
      <p:sp>
        <p:nvSpPr>
          <p:cNvPr id="28" name="Text Box 27"/>
          <p:cNvSpPr txBox="1"/>
          <p:nvPr/>
        </p:nvSpPr>
        <p:spPr>
          <a:xfrm>
            <a:off x="408305" y="340360"/>
            <a:ext cx="1598930" cy="306705"/>
          </a:xfrm>
          <a:prstGeom prst="rect">
            <a:avLst/>
          </a:prstGeom>
          <a:solidFill>
            <a:srgbClr val="7030A0"/>
          </a:solidFill>
        </p:spPr>
        <p:txBody>
          <a:bodyPr wrap="square" rtlCol="0" anchor="t">
            <a:spAutoFit/>
          </a:bodyPr>
          <a:p>
            <a:pPr algn="ctr"/>
            <a:r>
              <a:rPr lang="en-US" sz="1400" dirty="0"/>
              <a:t>H01CBA05P_39021</a:t>
            </a:r>
            <a:endParaRPr lang="en-US" sz="1400" dirty="0"/>
          </a:p>
        </p:txBody>
      </p:sp>
      <p:sp>
        <p:nvSpPr>
          <p:cNvPr id="29" name="Rectangle 28"/>
          <p:cNvSpPr/>
          <p:nvPr/>
        </p:nvSpPr>
        <p:spPr>
          <a:xfrm rot="16200000">
            <a:off x="10379710" y="2534920"/>
            <a:ext cx="205740" cy="30416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Text Box 29"/>
          <p:cNvSpPr txBox="1"/>
          <p:nvPr/>
        </p:nvSpPr>
        <p:spPr>
          <a:xfrm>
            <a:off x="10728325" y="2544445"/>
            <a:ext cx="139255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en-US" sz="1400" dirty="0"/>
              <a:t>Coverslip Line</a:t>
            </a:r>
            <a:endParaRPr lang="en-US" altLang="en-US" sz="1400" dirty="0"/>
          </a:p>
        </p:txBody>
      </p:sp>
      <p:pic>
        <p:nvPicPr>
          <p:cNvPr id="31" name="Picture 30" descr="whiteCorrectedInput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720" y="849630"/>
            <a:ext cx="1345565" cy="2567940"/>
          </a:xfrm>
          <a:prstGeom prst="rect">
            <a:avLst/>
          </a:prstGeom>
        </p:spPr>
      </p:pic>
      <p:pic>
        <p:nvPicPr>
          <p:cNvPr id="32" name="Picture 31" descr="whiteCorrectedInpu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720" y="3766185"/>
            <a:ext cx="1345565" cy="25679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iteCorrectedInpu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960" y="1644650"/>
            <a:ext cx="1430655" cy="2633980"/>
          </a:xfrm>
          <a:prstGeom prst="rect">
            <a:avLst/>
          </a:prstGeom>
        </p:spPr>
      </p:pic>
      <p:pic>
        <p:nvPicPr>
          <p:cNvPr id="6" name="Picture 5" descr="newplo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630" y="2506980"/>
            <a:ext cx="9224645" cy="428371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375920" y="94932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H01CBA05P_23719</a:t>
            </a:r>
            <a:endParaRPr lang="en-US"/>
          </a:p>
        </p:txBody>
      </p:sp>
      <p:pic>
        <p:nvPicPr>
          <p:cNvPr id="9" name="Picture 8" descr="class_data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920" y="706120"/>
            <a:ext cx="1092835" cy="2014220"/>
          </a:xfrm>
          <a:prstGeom prst="rect">
            <a:avLst/>
          </a:prstGeom>
        </p:spPr>
      </p:pic>
      <p:pic>
        <p:nvPicPr>
          <p:cNvPr id="10" name="Picture 9" descr="class_data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5795" y="706120"/>
            <a:ext cx="1093470" cy="2014220"/>
          </a:xfrm>
          <a:prstGeom prst="rect">
            <a:avLst/>
          </a:prstGeom>
        </p:spPr>
      </p:pic>
      <p:pic>
        <p:nvPicPr>
          <p:cNvPr id="11" name="Picture 10" descr="class_data_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1410" y="706120"/>
            <a:ext cx="1092835" cy="2014220"/>
          </a:xfrm>
          <a:prstGeom prst="rect">
            <a:avLst/>
          </a:prstGeom>
        </p:spPr>
      </p:pic>
      <p:pic>
        <p:nvPicPr>
          <p:cNvPr id="12" name="Picture 11" descr="class_data_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3900" y="706120"/>
            <a:ext cx="1092835" cy="201422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3329305" y="271780"/>
            <a:ext cx="8064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/>
              <a:t>Class 1</a:t>
            </a:r>
            <a:endParaRPr lang="en-US" altLang="en-US"/>
          </a:p>
        </p:txBody>
      </p:sp>
      <p:sp>
        <p:nvSpPr>
          <p:cNvPr id="14" name="Text Box 13"/>
          <p:cNvSpPr txBox="1"/>
          <p:nvPr/>
        </p:nvSpPr>
        <p:spPr>
          <a:xfrm>
            <a:off x="5425440" y="271780"/>
            <a:ext cx="8997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/>
              <a:t>Class 2</a:t>
            </a:r>
            <a:endParaRPr lang="en-US" altLang="en-US"/>
          </a:p>
        </p:txBody>
      </p:sp>
      <p:sp>
        <p:nvSpPr>
          <p:cNvPr id="15" name="Text Box 14"/>
          <p:cNvSpPr txBox="1"/>
          <p:nvPr/>
        </p:nvSpPr>
        <p:spPr>
          <a:xfrm>
            <a:off x="7577455" y="220345"/>
            <a:ext cx="8813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/>
              <a:t>Class 3</a:t>
            </a:r>
            <a:endParaRPr lang="en-US" altLang="en-US"/>
          </a:p>
        </p:txBody>
      </p:sp>
      <p:sp>
        <p:nvSpPr>
          <p:cNvPr id="16" name="Text Box 15"/>
          <p:cNvSpPr txBox="1"/>
          <p:nvPr/>
        </p:nvSpPr>
        <p:spPr>
          <a:xfrm>
            <a:off x="9714230" y="220345"/>
            <a:ext cx="8915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/>
              <a:t>Class 4</a:t>
            </a:r>
            <a:endParaRPr lang="en-US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whiteCorrectedInpu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4070" y="1586865"/>
            <a:ext cx="1440180" cy="317944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16230" y="94107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H01CBA05P_28718</a:t>
            </a:r>
            <a:endParaRPr lang="en-US"/>
          </a:p>
        </p:txBody>
      </p:sp>
      <p:pic>
        <p:nvPicPr>
          <p:cNvPr id="7" name="Picture 6" descr="newplot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570" y="2607310"/>
            <a:ext cx="9190990" cy="4182110"/>
          </a:xfrm>
          <a:prstGeom prst="rect">
            <a:avLst/>
          </a:prstGeom>
        </p:spPr>
      </p:pic>
      <p:pic>
        <p:nvPicPr>
          <p:cNvPr id="3" name="Picture 2" descr="class_data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915" y="441960"/>
            <a:ext cx="1086485" cy="2397125"/>
          </a:xfrm>
          <a:prstGeom prst="rect">
            <a:avLst/>
          </a:prstGeom>
        </p:spPr>
      </p:pic>
      <p:pic>
        <p:nvPicPr>
          <p:cNvPr id="9" name="Picture 8" descr="class_data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470" y="444500"/>
            <a:ext cx="1086485" cy="2397125"/>
          </a:xfrm>
          <a:prstGeom prst="rect">
            <a:avLst/>
          </a:prstGeom>
        </p:spPr>
      </p:pic>
      <p:pic>
        <p:nvPicPr>
          <p:cNvPr id="10" name="Picture 9" descr="class_data_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3820" y="444500"/>
            <a:ext cx="1086485" cy="2397125"/>
          </a:xfrm>
          <a:prstGeom prst="rect">
            <a:avLst/>
          </a:prstGeom>
        </p:spPr>
      </p:pic>
      <p:pic>
        <p:nvPicPr>
          <p:cNvPr id="11" name="Picture 10" descr="class_data_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5515" y="444500"/>
            <a:ext cx="1086485" cy="2397125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3650615" y="76200"/>
            <a:ext cx="8064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/>
              <a:t>Class 1</a:t>
            </a:r>
            <a:endParaRPr lang="en-US" altLang="en-US"/>
          </a:p>
        </p:txBody>
      </p:sp>
      <p:sp>
        <p:nvSpPr>
          <p:cNvPr id="13" name="Text Box 12"/>
          <p:cNvSpPr txBox="1"/>
          <p:nvPr/>
        </p:nvSpPr>
        <p:spPr>
          <a:xfrm>
            <a:off x="5758815" y="76200"/>
            <a:ext cx="8997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/>
              <a:t>Class 2</a:t>
            </a:r>
            <a:endParaRPr lang="en-US" altLang="en-US"/>
          </a:p>
        </p:txBody>
      </p:sp>
      <p:sp>
        <p:nvSpPr>
          <p:cNvPr id="14" name="Text Box 13"/>
          <p:cNvSpPr txBox="1"/>
          <p:nvPr/>
        </p:nvSpPr>
        <p:spPr>
          <a:xfrm>
            <a:off x="7806055" y="76200"/>
            <a:ext cx="8813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/>
              <a:t>Class 3</a:t>
            </a:r>
            <a:endParaRPr lang="en-US" altLang="en-US"/>
          </a:p>
        </p:txBody>
      </p:sp>
      <p:sp>
        <p:nvSpPr>
          <p:cNvPr id="15" name="Text Box 14"/>
          <p:cNvSpPr txBox="1"/>
          <p:nvPr/>
        </p:nvSpPr>
        <p:spPr>
          <a:xfrm>
            <a:off x="9932670" y="76200"/>
            <a:ext cx="8915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/>
              <a:t>Class 4</a:t>
            </a:r>
            <a:endParaRPr lang="en-US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ext Box 5"/>
          <p:cNvSpPr txBox="1"/>
          <p:nvPr/>
        </p:nvSpPr>
        <p:spPr>
          <a:xfrm>
            <a:off x="410210" y="92392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H01CBA04R_23952</a:t>
            </a:r>
            <a:endParaRPr lang="en-US"/>
          </a:p>
        </p:txBody>
      </p:sp>
      <p:pic>
        <p:nvPicPr>
          <p:cNvPr id="3" name="Picture 2" descr="whiteCorrectedInpu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9315" y="1638300"/>
            <a:ext cx="1621790" cy="3580765"/>
          </a:xfrm>
          <a:prstGeom prst="rect">
            <a:avLst/>
          </a:prstGeom>
        </p:spPr>
      </p:pic>
      <p:pic>
        <p:nvPicPr>
          <p:cNvPr id="9" name="Picture 8" descr="newplot 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2921635"/>
            <a:ext cx="7962900" cy="3879850"/>
          </a:xfrm>
          <a:prstGeom prst="rect">
            <a:avLst/>
          </a:prstGeom>
        </p:spPr>
      </p:pic>
      <p:pic>
        <p:nvPicPr>
          <p:cNvPr id="4" name="Picture 3" descr="class_data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740" y="469265"/>
            <a:ext cx="1110615" cy="2452370"/>
          </a:xfrm>
          <a:prstGeom prst="rect">
            <a:avLst/>
          </a:prstGeom>
        </p:spPr>
      </p:pic>
      <p:pic>
        <p:nvPicPr>
          <p:cNvPr id="5" name="Picture 4" descr="class_data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5465" y="469900"/>
            <a:ext cx="1109980" cy="2452370"/>
          </a:xfrm>
          <a:prstGeom prst="rect">
            <a:avLst/>
          </a:prstGeom>
        </p:spPr>
      </p:pic>
      <p:pic>
        <p:nvPicPr>
          <p:cNvPr id="7" name="Picture 6" descr="class_data_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555" y="470535"/>
            <a:ext cx="1109980" cy="2452370"/>
          </a:xfrm>
          <a:prstGeom prst="rect">
            <a:avLst/>
          </a:prstGeom>
        </p:spPr>
      </p:pic>
      <p:pic>
        <p:nvPicPr>
          <p:cNvPr id="10" name="Picture 9" descr="class_data_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1645" y="471170"/>
            <a:ext cx="1109980" cy="245237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3913505" y="76200"/>
            <a:ext cx="8064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" altLang="en-US"/>
              <a:t>Class 1</a:t>
            </a:r>
            <a:endParaRPr lang="" altLang="en-US"/>
          </a:p>
        </p:txBody>
      </p:sp>
      <p:sp>
        <p:nvSpPr>
          <p:cNvPr id="12" name="Text Box 11"/>
          <p:cNvSpPr txBox="1"/>
          <p:nvPr/>
        </p:nvSpPr>
        <p:spPr>
          <a:xfrm>
            <a:off x="5758815" y="76200"/>
            <a:ext cx="8997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/>
              <a:t>Class </a:t>
            </a:r>
            <a:r>
              <a:rPr lang="" altLang="en-US"/>
              <a:t>2</a:t>
            </a:r>
            <a:endParaRPr lang="" altLang="en-US"/>
          </a:p>
        </p:txBody>
      </p:sp>
      <p:sp>
        <p:nvSpPr>
          <p:cNvPr id="13" name="Text Box 12"/>
          <p:cNvSpPr txBox="1"/>
          <p:nvPr/>
        </p:nvSpPr>
        <p:spPr>
          <a:xfrm>
            <a:off x="7640320" y="76200"/>
            <a:ext cx="8813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/>
              <a:t>Class </a:t>
            </a:r>
            <a:r>
              <a:rPr lang="" altLang="en-US"/>
              <a:t>3</a:t>
            </a:r>
            <a:endParaRPr lang="" altLang="en-US"/>
          </a:p>
        </p:txBody>
      </p:sp>
      <p:sp>
        <p:nvSpPr>
          <p:cNvPr id="14" name="Text Box 13"/>
          <p:cNvSpPr txBox="1"/>
          <p:nvPr/>
        </p:nvSpPr>
        <p:spPr>
          <a:xfrm>
            <a:off x="9503410" y="76200"/>
            <a:ext cx="8915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/>
              <a:t>Class </a:t>
            </a:r>
            <a:r>
              <a:rPr lang="" altLang="en-US"/>
              <a:t>4</a:t>
            </a:r>
            <a:endParaRPr lang="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ramana Light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Pramana Inter">
      <a:majorFont>
        <a:latin typeface="Inter Light"/>
        <a:ea typeface=""/>
        <a:cs typeface=""/>
      </a:majorFont>
      <a:minorFont>
        <a:latin typeface="Inter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400"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amana Dark">
  <a:themeElements>
    <a:clrScheme name="Custom 2">
      <a:dk1>
        <a:sysClr val="windowText" lastClr="000000"/>
      </a:dk1>
      <a:lt1>
        <a:srgbClr val="FFFFFF"/>
      </a:lt1>
      <a:dk2>
        <a:srgbClr val="19104D"/>
      </a:dk2>
      <a:lt2>
        <a:srgbClr val="FFFFFF"/>
      </a:lt2>
      <a:accent1>
        <a:srgbClr val="F6F4FE"/>
      </a:accent1>
      <a:accent2>
        <a:srgbClr val="7747FF"/>
      </a:accent2>
      <a:accent3>
        <a:srgbClr val="C629F1"/>
      </a:accent3>
      <a:accent4>
        <a:srgbClr val="FD7799"/>
      </a:accent4>
      <a:accent5>
        <a:srgbClr val="5D5872"/>
      </a:accent5>
      <a:accent6>
        <a:srgbClr val="FFFFFF"/>
      </a:accent6>
      <a:hlink>
        <a:srgbClr val="7747FF"/>
      </a:hlink>
      <a:folHlink>
        <a:srgbClr val="C629F1"/>
      </a:folHlink>
    </a:clrScheme>
    <a:fontScheme name="Custom 1">
      <a:majorFont>
        <a:latin typeface="Inter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2261</Words>
  <Application>WPS Presentation</Application>
  <PresentationFormat>Widescreen</PresentationFormat>
  <Paragraphs>140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9" baseType="lpstr">
      <vt:lpstr>Arial</vt:lpstr>
      <vt:lpstr>SimSun</vt:lpstr>
      <vt:lpstr>Wingdings</vt:lpstr>
      <vt:lpstr>Inter Light</vt:lpstr>
      <vt:lpstr>Adobe Devanagari</vt:lpstr>
      <vt:lpstr>Inter</vt:lpstr>
      <vt:lpstr>Inter Medium</vt:lpstr>
      <vt:lpstr>Gillius ADF</vt:lpstr>
      <vt:lpstr>微软雅黑</vt:lpstr>
      <vt:lpstr>Droid Sans Fallback</vt:lpstr>
      <vt:lpstr>DejaVu Sans</vt:lpstr>
      <vt:lpstr>Arial Unicode MS</vt:lpstr>
      <vt:lpstr>Accanthis ADF Std</vt:lpstr>
      <vt:lpstr>Calibri</vt:lpstr>
      <vt:lpstr>Abyssinica SIL</vt:lpstr>
      <vt:lpstr>OpenSymbol</vt:lpstr>
      <vt:lpstr>Pramana Light</vt:lpstr>
      <vt:lpstr>Pramana Dark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Shirley Mao</dc:creator>
  <cp:lastModifiedBy>adminspin</cp:lastModifiedBy>
  <cp:revision>168</cp:revision>
  <dcterms:created xsi:type="dcterms:W3CDTF">2022-01-07T12:51:24Z</dcterms:created>
  <dcterms:modified xsi:type="dcterms:W3CDTF">2022-01-07T12:51:24Z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1033-10.1.0.6757</vt:lpwstr>
  </property>
</Properties>
</file>